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9" r:id="rId4"/>
    <p:sldId id="264" r:id="rId5"/>
    <p:sldId id="265" r:id="rId6"/>
    <p:sldId id="263" r:id="rId7"/>
    <p:sldId id="267" r:id="rId8"/>
    <p:sldId id="266" r:id="rId9"/>
    <p:sldId id="258" r:id="rId10"/>
    <p:sldId id="259" r:id="rId11"/>
    <p:sldId id="270" r:id="rId12"/>
    <p:sldId id="260" r:id="rId13"/>
    <p:sldId id="261" r:id="rId14"/>
    <p:sldId id="262" r:id="rId15"/>
    <p:sldId id="268" r:id="rId16"/>
    <p:sldId id="271" r:id="rId17"/>
    <p:sldId id="272" r:id="rId18"/>
    <p:sldId id="273" r:id="rId19"/>
    <p:sldId id="275" r:id="rId20"/>
    <p:sldId id="27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37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u="sng" dirty="0" smtClean="0">
                <a:solidFill>
                  <a:schemeClr val="bg1"/>
                </a:solidFill>
              </a:rPr>
              <a:t>Всего поступивших обращений - 837</a:t>
            </a:r>
            <a:endParaRPr lang="ru-RU" u="sng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186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363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148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98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mtClean="0">
                        <a:solidFill>
                          <a:schemeClr val="bg1"/>
                        </a:solidFill>
                      </a:rPr>
                      <a:t>42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0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Оказание материальной помощи</c:v>
                </c:pt>
                <c:pt idx="1">
                  <c:v>Вопросы сферы ЖКХ</c:v>
                </c:pt>
                <c:pt idx="2">
                  <c:v>Социальная сфера</c:v>
                </c:pt>
                <c:pt idx="3">
                  <c:v>Вопросы здравоохранения</c:v>
                </c:pt>
                <c:pt idx="4">
                  <c:v>Другие вопросы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186</c:v>
                </c:pt>
                <c:pt idx="1">
                  <c:v>363</c:v>
                </c:pt>
                <c:pt idx="2">
                  <c:v>148</c:v>
                </c:pt>
                <c:pt idx="3">
                  <c:v>98</c:v>
                </c:pt>
                <c:pt idx="4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757733943861745"/>
          <c:y val="0.16845792322834646"/>
          <c:w val="0.40293193631200919"/>
          <c:h val="0.77359990157480318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0EFB4-A03F-4354-878A-82ED4127DB96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65941-EC76-4504-A27A-79347C14F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65941-EC76-4504-A27A-79347C14FE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9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C560-F909-41AE-B52E-C0C8F1C21227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6E9A-3245-418E-939B-E543B2D3CD0B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1202-3679-4132-ABF5-5A9FC1ADB538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91F09-A3C8-4E4E-934A-21FC390AAFEE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5B83-0E75-415D-AAF4-B4DA94D63064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B2A8-08CD-4F82-9CB7-E1D5AD18C67C}" type="datetime1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AC3E-F8DC-40D5-884A-D0386E20F9AA}" type="datetime1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F4C30-42A2-4B4C-AA2F-C5A8F33EFA10}" type="datetime1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B228-AB73-4A1B-ACA8-6765C42A7FB3}" type="datetime1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5354-C789-42A0-AA87-8693A67B946A}" type="datetime1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303D-96F6-440D-B028-68C5BA693931}" type="datetime1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2"/>
            </a:gs>
            <a:gs pos="39000">
              <a:srgbClr val="0047FF"/>
            </a:gs>
            <a:gs pos="47000">
              <a:srgbClr val="000082"/>
            </a:gs>
            <a:gs pos="57000">
              <a:srgbClr val="0047FF"/>
            </a:gs>
            <a:gs pos="66000">
              <a:srgbClr val="000082"/>
            </a:gs>
            <a:gs pos="75000">
              <a:srgbClr val="0047FF"/>
            </a:gs>
            <a:gs pos="82000">
              <a:srgbClr val="000082"/>
            </a:gs>
            <a:gs pos="89000">
              <a:srgbClr val="0047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401CD-06EA-45F9-9547-28A24F684AC7}" type="datetime1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2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100000" smoothness="9"/>
                    </a14:imgEffect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8" t="5838" r="5628" b="44927"/>
          <a:stretch/>
        </p:blipFill>
        <p:spPr>
          <a:xfrm>
            <a:off x="3059832" y="158387"/>
            <a:ext cx="3124944" cy="1166222"/>
          </a:xfrm>
          <a:prstGeom prst="rect">
            <a:avLst/>
          </a:prstGeom>
          <a:effectLst>
            <a:outerShdw blurRad="50800" dist="50800" dir="5400000" algn="ctr" rotWithShape="0">
              <a:srgbClr val="0000FF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6104" y="1916832"/>
            <a:ext cx="7772400" cy="32403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Отчёт о работе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фракции Партии «Единая Россия» в Совете муниципального образования город-курорт Анапа за </a:t>
            </a:r>
            <a:r>
              <a:rPr lang="en-US" dirty="0" smtClean="0">
                <a:solidFill>
                  <a:schemeClr val="bg1"/>
                </a:solidFill>
              </a:rPr>
              <a:t>II</a:t>
            </a:r>
            <a:r>
              <a:rPr lang="ru-RU" dirty="0" smtClean="0">
                <a:solidFill>
                  <a:schemeClr val="bg1"/>
                </a:solidFill>
              </a:rPr>
              <a:t> полугодие 2021 года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1904" y="6235080"/>
            <a:ext cx="6400800" cy="62292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</a:t>
            </a:r>
            <a:r>
              <a:rPr lang="ru-RU" sz="2000" dirty="0" smtClean="0">
                <a:solidFill>
                  <a:schemeClr val="bg1"/>
                </a:solidFill>
              </a:rPr>
              <a:t>ород-курорт Анапа – 2022 г.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07504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58388"/>
            <a:ext cx="898642" cy="11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58387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784976" cy="511256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резонанс </a:t>
            </a: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принятых законопроектов</a:t>
            </a:r>
          </a:p>
          <a:p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07504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04" y="194966"/>
            <a:ext cx="898642" cy="11285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4"/>
          <a:stretch/>
        </p:blipFill>
        <p:spPr bwMode="auto">
          <a:xfrm>
            <a:off x="251520" y="2132856"/>
            <a:ext cx="44644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Совета муниципального образования город-курорт Анапа от 28 декабря 2021 года № 262 «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внесении изменений в решение Совета муниципального образования город-курорт Анапа от 14 ноября 2013 года        № 404 «Об утверждении генерального плана городского округа город-курорт Анапа»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4021314" cy="45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94700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784976" cy="511256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резонанс </a:t>
            </a: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принятых законопроектов</a:t>
            </a:r>
          </a:p>
          <a:p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79512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08" y="218284"/>
            <a:ext cx="898642" cy="1128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780928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Совета муниципального образования город-курорт Анапа от 23 декабря 2021 года № 257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внесении изменений в решение Совета муниципального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город-курорт Анапа от 13 апреля 2017 г. № 181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порядке определения размера арендной платы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земельные участки, находящиеся 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собственности муниципального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город-курорт Анапа,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предоставленные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аренду без торгов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591694" cy="20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85232"/>
            <a:ext cx="3591694" cy="2394463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1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70130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50405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В соответствии с решением Совета  муниципального образования город-курорт Анапа от  24.098.2020 № 6 «О создании комитетов Совета муниципального образования город-курорт Анапа» в 2021 году на постоянной основе действовало 5 профильных комитетов: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В состав которых входит </a:t>
            </a:r>
          </a:p>
          <a:p>
            <a:pPr>
              <a:spcBef>
                <a:spcPts val="0"/>
              </a:spcBef>
            </a:pPr>
            <a:r>
              <a:rPr lang="ru-RU" sz="6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депутатов фракции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70130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19" y="206709"/>
            <a:ext cx="898642" cy="11285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0" t="57427" r="18180" b="28790"/>
          <a:stretch/>
        </p:blipFill>
        <p:spPr bwMode="auto">
          <a:xfrm>
            <a:off x="251520" y="3089429"/>
            <a:ext cx="8640960" cy="171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660" y="184913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96944" cy="504056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граждан</a:t>
            </a:r>
          </a:p>
          <a:p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7841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14995"/>
            <a:ext cx="898642" cy="11285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3278" y="2121247"/>
            <a:ext cx="3242618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351</a:t>
            </a:r>
          </a:p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ЛИЧНЫХ ПРИЕМОВ ГРАЖДАН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2149822"/>
            <a:ext cx="1656184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837</a:t>
            </a:r>
          </a:p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ОБРАЩЕНИЙ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6096" y="2144117"/>
            <a:ext cx="3290664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&gt;87%</a:t>
            </a:r>
          </a:p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РЕШЕНО ПОЛОЖИТЕЛЬНО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37886" r="40082" b="16214"/>
          <a:stretch/>
        </p:blipFill>
        <p:spPr bwMode="auto">
          <a:xfrm>
            <a:off x="4634059" y="3425560"/>
            <a:ext cx="4106390" cy="27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22036" r="41576" b="29931"/>
          <a:stretch/>
        </p:blipFill>
        <p:spPr bwMode="auto">
          <a:xfrm>
            <a:off x="393278" y="3429000"/>
            <a:ext cx="4362878" cy="27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58387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 </a:t>
            </a:r>
            <a:r>
              <a:rPr lang="ru-RU" sz="2400" dirty="0" smtClean="0">
                <a:solidFill>
                  <a:schemeClr val="bg1"/>
                </a:solidFill>
              </a:rPr>
              <a:t>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96944" cy="504056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Тематика обращений, поступивших в ходе приемов</a:t>
            </a:r>
          </a:p>
          <a:p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94966"/>
            <a:ext cx="898642" cy="112854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19274038"/>
              </p:ext>
            </p:extLst>
          </p:nvPr>
        </p:nvGraphicFramePr>
        <p:xfrm>
          <a:off x="575556" y="2204864"/>
          <a:ext cx="802889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02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59976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 smtClean="0">
                <a:solidFill>
                  <a:schemeClr val="bg1"/>
                </a:solidFill>
              </a:rPr>
              <a:t>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608512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Партийные проекты, реализуемые в муниципальном образовании город-курорт Анапа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5838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53008"/>
            <a:ext cx="898642" cy="112854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64223"/>
              </p:ext>
            </p:extLst>
          </p:nvPr>
        </p:nvGraphicFramePr>
        <p:xfrm>
          <a:off x="548910" y="2636912"/>
          <a:ext cx="4959194" cy="36464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959194"/>
              </a:tblGrid>
              <a:tr h="19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</a:t>
                      </a:r>
                      <a:r>
                        <a:rPr lang="ru-RU" sz="1400" dirty="0" smtClean="0">
                          <a:effectLst/>
                        </a:rPr>
                        <a:t>Единая </a:t>
                      </a:r>
                      <a:r>
                        <a:rPr lang="ru-RU" sz="1400" dirty="0">
                          <a:effectLst/>
                        </a:rPr>
                        <a:t>страна – доступная среда»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«Здоровое будущее»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«Крепкая семья»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«Культура малой Родины»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«Историческая память»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«</a:t>
                      </a:r>
                      <a:r>
                        <a:rPr lang="ru-RU" sz="1400" dirty="0">
                          <a:effectLst/>
                        </a:rPr>
                        <a:t>Дворовый тренер»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«Наш двор. Городская среда»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«Народный контроль»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«Безопасные дороги»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«Локомотивы роста»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«Новая школа»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«Российское село»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«Старшее поколение»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«Школа грамотного потребителя»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-1332" r="7264" b="1332"/>
          <a:stretch/>
        </p:blipFill>
        <p:spPr bwMode="auto">
          <a:xfrm>
            <a:off x="4427984" y="2564904"/>
            <a:ext cx="419598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7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668" y="170646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6085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местными партийными</a:t>
            </a:r>
          </a:p>
          <a:p>
            <a:pPr>
              <a:spcBef>
                <a:spcPts val="0"/>
              </a:spcBef>
            </a:pP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организациями</a:t>
            </a: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82438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56" y="182438"/>
            <a:ext cx="898642" cy="112854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12134" r="45494" b="8749"/>
          <a:stretch/>
        </p:blipFill>
        <p:spPr bwMode="auto">
          <a:xfrm>
            <a:off x="251520" y="2570693"/>
            <a:ext cx="2664296" cy="24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22123" r="45738" b="16910"/>
          <a:stretch/>
        </p:blipFill>
        <p:spPr bwMode="auto">
          <a:xfrm>
            <a:off x="5943635" y="2567687"/>
            <a:ext cx="2972363" cy="244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23508" r="43006" b="6673"/>
          <a:stretch/>
        </p:blipFill>
        <p:spPr bwMode="auto">
          <a:xfrm>
            <a:off x="3203848" y="2567687"/>
            <a:ext cx="2450421" cy="24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5157191"/>
            <a:ext cx="837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4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ероприятий под эгидой Анапского местного отделения партии</a:t>
            </a:r>
          </a:p>
          <a:p>
            <a:pPr algn="ctr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1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71381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6085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выборах депутатов Государственной Думы Российской Федерации</a:t>
            </a: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37387" y="15838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92" y="332656"/>
            <a:ext cx="898642" cy="1128544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10" y="2780928"/>
            <a:ext cx="2465293" cy="34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2" t="12011" r="46860" b="5626"/>
          <a:stretch/>
        </p:blipFill>
        <p:spPr bwMode="auto">
          <a:xfrm>
            <a:off x="7029461" y="2671973"/>
            <a:ext cx="1895862" cy="22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9743" r="56840" b="15480"/>
          <a:stretch/>
        </p:blipFill>
        <p:spPr bwMode="auto">
          <a:xfrm>
            <a:off x="5700976" y="2492896"/>
            <a:ext cx="1423687" cy="213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t="12612" r="48921" b="18299"/>
          <a:stretch/>
        </p:blipFill>
        <p:spPr bwMode="auto">
          <a:xfrm>
            <a:off x="5868144" y="4149080"/>
            <a:ext cx="201269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16825" r="56420" b="7179"/>
          <a:stretch/>
        </p:blipFill>
        <p:spPr bwMode="auto">
          <a:xfrm>
            <a:off x="1660274" y="2894766"/>
            <a:ext cx="1543574" cy="240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880" r="54460" b="37566"/>
          <a:stretch/>
        </p:blipFill>
        <p:spPr bwMode="auto">
          <a:xfrm>
            <a:off x="237387" y="2492896"/>
            <a:ext cx="1422887" cy="1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11899" r="50408" b="12114"/>
          <a:stretch/>
        </p:blipFill>
        <p:spPr bwMode="auto">
          <a:xfrm>
            <a:off x="449129" y="4051691"/>
            <a:ext cx="1809397" cy="25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9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1705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1"/>
            <a:ext cx="8568952" cy="50324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ликвидации последствий стихийного бедствия в августе 2021 года</a:t>
            </a: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181705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21" y="218284"/>
            <a:ext cx="898642" cy="1128544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24779" r="49784" b="14737"/>
          <a:stretch/>
        </p:blipFill>
        <p:spPr bwMode="auto">
          <a:xfrm>
            <a:off x="107504" y="4078882"/>
            <a:ext cx="2685327" cy="265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565474" cy="256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9874" r="50000" b="9669"/>
          <a:stretch/>
        </p:blipFill>
        <p:spPr bwMode="auto">
          <a:xfrm>
            <a:off x="6876256" y="4078217"/>
            <a:ext cx="2169668" cy="265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4898" r="43218" b="13693"/>
          <a:stretch/>
        </p:blipFill>
        <p:spPr bwMode="auto">
          <a:xfrm>
            <a:off x="3059832" y="5114902"/>
            <a:ext cx="3528392" cy="16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17928" r="50897" b="27401"/>
          <a:stretch/>
        </p:blipFill>
        <p:spPr bwMode="auto">
          <a:xfrm>
            <a:off x="6859404" y="2230907"/>
            <a:ext cx="2186520" cy="20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5569" r="50258" b="33086"/>
          <a:stretch/>
        </p:blipFill>
        <p:spPr bwMode="auto">
          <a:xfrm>
            <a:off x="107504" y="2345835"/>
            <a:ext cx="2304256" cy="17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5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1"/>
            <a:ext cx="8568952" cy="50324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депутатов фракции на избирательных округах</a:t>
            </a: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07504" y="158387"/>
            <a:ext cx="936104" cy="1165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7" y="2204864"/>
            <a:ext cx="2992801" cy="367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3066678" cy="367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26" y="2204864"/>
            <a:ext cx="2739314" cy="367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56679" y="206492"/>
            <a:ext cx="604867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07504" y="158387"/>
            <a:ext cx="936104" cy="11651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29" y="218284"/>
            <a:ext cx="898642" cy="11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2"/>
            </a:gs>
            <a:gs pos="39000">
              <a:srgbClr val="0047FF"/>
            </a:gs>
            <a:gs pos="47000">
              <a:srgbClr val="000082"/>
            </a:gs>
            <a:gs pos="57000">
              <a:srgbClr val="0047FF"/>
            </a:gs>
            <a:gs pos="66000">
              <a:srgbClr val="000082"/>
            </a:gs>
            <a:gs pos="75000">
              <a:srgbClr val="0047FF"/>
            </a:gs>
            <a:gs pos="82000">
              <a:srgbClr val="000082"/>
            </a:gs>
            <a:gs pos="89000">
              <a:srgbClr val="0047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3125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 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6944" cy="504056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51520" y="206709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38" y="206709"/>
            <a:ext cx="898642" cy="11285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20231" r="8624"/>
          <a:stretch/>
        </p:blipFill>
        <p:spPr bwMode="auto">
          <a:xfrm>
            <a:off x="105349" y="2276871"/>
            <a:ext cx="545583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1188" y="2276872"/>
            <a:ext cx="33312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рассчитываю на партию «Единая Россия» как на мощную, надёжную политическую силу, на ваш профессионализм и энергию в решении масштабных задач, которые мы наметили на ближайшие годы и долгосрочную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перспективу».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Президент России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В.В. Путин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6679" y="206492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1"/>
            <a:ext cx="8568952" cy="50324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депутатов фракции на избирательных округах</a:t>
            </a: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107504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29" y="218284"/>
            <a:ext cx="898642" cy="11285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7"/>
            <a:ext cx="3584397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069704" cy="204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2"/>
          <a:stretch/>
        </p:blipFill>
        <p:spPr bwMode="auto">
          <a:xfrm>
            <a:off x="5796136" y="2132857"/>
            <a:ext cx="3211835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15442"/>
          <a:stretch/>
        </p:blipFill>
        <p:spPr bwMode="auto">
          <a:xfrm>
            <a:off x="5796136" y="4581129"/>
            <a:ext cx="3211835" cy="204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35" y="3332731"/>
            <a:ext cx="3240360" cy="215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71381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6944" cy="504056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76769" y="15838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38" y="206709"/>
            <a:ext cx="898642" cy="1128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5428" y="2276872"/>
            <a:ext cx="46270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каждом регионе, в городе, в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поселке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необходимо опираться на своих единомышленников, на людей, которые стремятся созидать, приносить пользу. Это, безусловно, очень мощный ресурс, и важно, что он служит реальным делам, интересам граждан, нашего государства, обеспечивает стабильность, устойчивость нашей политической системы, что крайне значимо для современного общества и страны, для решения тех масштабных задач, которые стоят сегодня перед нами».</a:t>
            </a:r>
            <a:endParaRPr lang="ru-RU" b="1" dirty="0" smtClean="0">
              <a:solidFill>
                <a:schemeClr val="bg1"/>
              </a:solidFill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Президент России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В.В. Путин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19935"/>
          <a:stretch/>
        </p:blipFill>
        <p:spPr bwMode="auto">
          <a:xfrm>
            <a:off x="337821" y="2276872"/>
            <a:ext cx="3784922" cy="358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4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2"/>
            </a:gs>
            <a:gs pos="39000">
              <a:srgbClr val="0047FF"/>
            </a:gs>
            <a:gs pos="47000">
              <a:srgbClr val="000082"/>
            </a:gs>
            <a:gs pos="57000">
              <a:srgbClr val="0047FF"/>
            </a:gs>
            <a:gs pos="66000">
              <a:srgbClr val="000082"/>
            </a:gs>
            <a:gs pos="75000">
              <a:srgbClr val="0047FF"/>
            </a:gs>
            <a:gs pos="82000">
              <a:srgbClr val="000082"/>
            </a:gs>
            <a:gs pos="89000">
              <a:srgbClr val="0047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48746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 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6944" cy="504056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ФРАКЦИИ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фракции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l"/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23528" y="158387"/>
            <a:ext cx="936104" cy="1165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 bwMode="auto">
          <a:xfrm>
            <a:off x="1331640" y="2555086"/>
            <a:ext cx="2376264" cy="304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03" y="158387"/>
            <a:ext cx="898642" cy="112854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36592"/>
            <a:ext cx="2487000" cy="304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6252" y="5589240"/>
            <a:ext cx="2847040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Руководитель фракции </a:t>
            </a:r>
          </a:p>
          <a:p>
            <a:pPr algn="ctr"/>
            <a:r>
              <a:rPr lang="ru-RU" dirty="0"/>
              <a:t>партии «Единая Россия» </a:t>
            </a:r>
          </a:p>
          <a:p>
            <a:pPr algn="ctr"/>
            <a:r>
              <a:rPr lang="ru-RU" dirty="0" err="1"/>
              <a:t>Красноруцкий</a:t>
            </a:r>
            <a:r>
              <a:rPr lang="ru-RU" dirty="0"/>
              <a:t> Л.П.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5589240"/>
            <a:ext cx="3600400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Заместитель руководителя фракции партии </a:t>
            </a:r>
            <a:r>
              <a:rPr lang="ru-RU" dirty="0"/>
              <a:t>«Единая Россия» </a:t>
            </a:r>
          </a:p>
          <a:p>
            <a:pPr algn="ctr"/>
            <a:r>
              <a:rPr lang="ru-RU" dirty="0" smtClean="0"/>
              <a:t>Некрасова Е.А.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9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2"/>
            </a:gs>
            <a:gs pos="39000">
              <a:srgbClr val="0047FF"/>
            </a:gs>
            <a:gs pos="47000">
              <a:srgbClr val="000082"/>
            </a:gs>
            <a:gs pos="57000">
              <a:srgbClr val="0047FF"/>
            </a:gs>
            <a:gs pos="66000">
              <a:srgbClr val="000082"/>
            </a:gs>
            <a:gs pos="75000">
              <a:srgbClr val="0047FF"/>
            </a:gs>
            <a:gs pos="82000">
              <a:srgbClr val="000082"/>
            </a:gs>
            <a:gs pos="89000">
              <a:srgbClr val="0047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9018" y="158386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за </a:t>
            </a:r>
            <a:r>
              <a:rPr lang="en-US" sz="2400" dirty="0" smtClean="0">
                <a:solidFill>
                  <a:schemeClr val="bg1"/>
                </a:solidFill>
              </a:rPr>
              <a:t>II</a:t>
            </a:r>
            <a:r>
              <a:rPr lang="ru-RU" sz="2400" dirty="0" smtClean="0">
                <a:solidFill>
                  <a:schemeClr val="bg1"/>
                </a:solidFill>
              </a:rPr>
              <a:t> полугодие 2021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23528" y="15838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34" y="332656"/>
            <a:ext cx="898642" cy="11285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74" y="2368639"/>
            <a:ext cx="1212726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68639"/>
            <a:ext cx="1071626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4" y="2368639"/>
            <a:ext cx="1040338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79" y="2368640"/>
            <a:ext cx="1173313" cy="156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6400800" cy="43204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</a:rPr>
              <a:t>Депутаты фракции</a:t>
            </a:r>
            <a:endParaRPr lang="ru-RU" sz="2800" b="1" u="sng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r="6704"/>
          <a:stretch/>
        </p:blipFill>
        <p:spPr bwMode="auto">
          <a:xfrm>
            <a:off x="6353462" y="2368639"/>
            <a:ext cx="1242874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68638"/>
            <a:ext cx="1079449" cy="156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68639"/>
            <a:ext cx="1173313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86650"/>
            <a:ext cx="1173313" cy="15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74" y="4600886"/>
            <a:ext cx="1212726" cy="156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4586650"/>
            <a:ext cx="1071626" cy="157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4" y="4600884"/>
            <a:ext cx="1040338" cy="156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79" y="4614234"/>
            <a:ext cx="1173313" cy="155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62" y="4621169"/>
            <a:ext cx="1242874" cy="15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621850"/>
            <a:ext cx="1079449" cy="15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2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0082"/>
            </a:gs>
            <a:gs pos="39000">
              <a:srgbClr val="0047FF"/>
            </a:gs>
            <a:gs pos="47000">
              <a:srgbClr val="000082"/>
            </a:gs>
            <a:gs pos="57000">
              <a:srgbClr val="0047FF"/>
            </a:gs>
            <a:gs pos="66000">
              <a:srgbClr val="000082"/>
            </a:gs>
            <a:gs pos="75000">
              <a:srgbClr val="0047FF"/>
            </a:gs>
            <a:gs pos="82000">
              <a:srgbClr val="000082"/>
            </a:gs>
            <a:gs pos="89000">
              <a:srgbClr val="0047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095" y="183292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 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07732" y="15838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206876"/>
            <a:ext cx="898642" cy="1128544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293499" y="1628800"/>
            <a:ext cx="6400800" cy="43204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Депутаты фракции</a:t>
            </a:r>
            <a:endParaRPr lang="ru-RU" sz="2800" b="1" u="sng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2" y="2492896"/>
            <a:ext cx="1173313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00" y="2492896"/>
            <a:ext cx="1212399" cy="156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63" y="2492897"/>
            <a:ext cx="1086638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492897"/>
            <a:ext cx="1040338" cy="158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79" y="2496137"/>
            <a:ext cx="1173313" cy="158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63" y="2489226"/>
            <a:ext cx="1242874" cy="158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28" y="2512655"/>
            <a:ext cx="1151144" cy="15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88" y="4653136"/>
            <a:ext cx="1212016" cy="156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17512" r="14260" b="24935"/>
          <a:stretch/>
        </p:blipFill>
        <p:spPr bwMode="auto">
          <a:xfrm>
            <a:off x="1979711" y="4653136"/>
            <a:ext cx="1173313" cy="155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74102"/>
            <a:ext cx="1086638" cy="15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67" y="4653136"/>
            <a:ext cx="1146015" cy="154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2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014" y="158387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 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89654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заседаний </a:t>
            </a:r>
            <a:r>
              <a:rPr lang="ru-RU" sz="2700" b="1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фракции 9:</a:t>
            </a:r>
            <a:endParaRPr lang="ru-RU" sz="27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июля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</a:t>
            </a: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</a:t>
            </a: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сентября 2021 г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сентября 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декабря 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 algn="l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декабря 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endParaRPr lang="ru-RU" sz="27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957513"/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232656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60648"/>
            <a:ext cx="898642" cy="1128544"/>
          </a:xfrm>
          <a:prstGeom prst="rect">
            <a:avLst/>
          </a:prstGeom>
        </p:spPr>
      </p:pic>
      <p:sp>
        <p:nvSpPr>
          <p:cNvPr id="7" name="Нашивка 6"/>
          <p:cNvSpPr/>
          <p:nvPr/>
        </p:nvSpPr>
        <p:spPr>
          <a:xfrm>
            <a:off x="6660232" y="2107704"/>
            <a:ext cx="1800200" cy="3744416"/>
          </a:xfrm>
          <a:prstGeom prst="chevron">
            <a:avLst/>
          </a:prstGeom>
          <a:solidFill>
            <a:schemeClr val="bg1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09120"/>
            <a:ext cx="2197968" cy="1465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4" y="3361315"/>
            <a:ext cx="2123728" cy="1415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6" y="2175094"/>
            <a:ext cx="1951286" cy="14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3173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896544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r>
              <a:rPr lang="ru-RU" sz="2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Явка на заседаниях фракции:</a:t>
            </a:r>
          </a:p>
          <a:p>
            <a:pPr algn="l"/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057400" algn="l">
              <a:spcBef>
                <a:spcPts val="0"/>
              </a:spcBef>
            </a:pPr>
            <a:r>
              <a:rPr lang="ru-RU" sz="8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</a:t>
            </a:r>
          </a:p>
          <a:p>
            <a:pPr indent="2057400" algn="l">
              <a:spcBef>
                <a:spcPts val="0"/>
              </a:spcBef>
            </a:pPr>
            <a:r>
              <a:rPr lang="ru-RU" sz="8800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ru-RU" sz="8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</a:t>
            </a:r>
            <a:r>
              <a:rPr lang="ru-RU" sz="235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85%</a:t>
            </a:r>
            <a:endParaRPr lang="ru-RU" sz="8800" b="1" dirty="0" smtClean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indent="1165225" algn="l">
              <a:spcBef>
                <a:spcPts val="0"/>
              </a:spcBef>
            </a:pPr>
            <a:r>
              <a:rPr lang="ru-RU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endParaRPr lang="ru-RU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7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23528" y="176676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94966"/>
            <a:ext cx="898642" cy="112854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28162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2163" y="137261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 </a:t>
            </a:r>
            <a:r>
              <a:rPr lang="ru-RU" sz="2400" dirty="0">
                <a:solidFill>
                  <a:schemeClr val="bg1"/>
                </a:solidFill>
              </a:rPr>
              <a:t>полугодие2021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568952" cy="4896544"/>
          </a:xfrm>
        </p:spPr>
        <p:txBody>
          <a:bodyPr>
            <a:normAutofit/>
          </a:bodyPr>
          <a:lstStyle/>
          <a:p>
            <a:r>
              <a:rPr lang="ru-RU" sz="2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7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оличество вопросов, рассмотренных на заседаниях депутатского объединения:</a:t>
            </a:r>
          </a:p>
          <a:p>
            <a:r>
              <a:rPr lang="ru-RU" sz="1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  <a:p>
            <a:pPr algn="l"/>
            <a:endParaRPr lang="ru-RU" sz="27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23528" y="158387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16" y="206709"/>
            <a:ext cx="898642" cy="112854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2353770" cy="202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64904"/>
            <a:ext cx="24193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14609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3414609"/>
            <a:ext cx="20746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4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94700"/>
            <a:ext cx="6048672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Отчёт о работе фракции Партии «Единая Россия»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Совете муниципального образования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город-курорт Анапа </a:t>
            </a: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en-US" sz="2400" dirty="0">
                <a:solidFill>
                  <a:schemeClr val="bg1"/>
                </a:solidFill>
              </a:rPr>
              <a:t>II</a:t>
            </a:r>
            <a:r>
              <a:rPr lang="ru-RU" sz="2400" dirty="0">
                <a:solidFill>
                  <a:schemeClr val="bg1"/>
                </a:solidFill>
              </a:rPr>
              <a:t> полугодие 2021 </a:t>
            </a:r>
            <a:r>
              <a:rPr lang="ru-RU" sz="2400" dirty="0" smtClean="0">
                <a:solidFill>
                  <a:schemeClr val="bg1"/>
                </a:solidFill>
              </a:rPr>
              <a:t>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96944" cy="4968552"/>
          </a:xfrm>
        </p:spPr>
        <p:txBody>
          <a:bodyPr>
            <a:normAutofit fontScale="8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8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 рамках проведенных сессий Совета муниципального образования город-курорт Анапа внесено и рассмотрено проектов </a:t>
            </a:r>
            <a:r>
              <a:rPr lang="ru-RU" sz="28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нормативных правовых </a:t>
            </a:r>
            <a:r>
              <a:rPr lang="ru-RU" sz="28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актов</a:t>
            </a:r>
          </a:p>
          <a:p>
            <a:r>
              <a:rPr lang="ru-RU" sz="113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262</a:t>
            </a:r>
          </a:p>
          <a:p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28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по которым депутаты фракции проголосовали</a:t>
            </a:r>
          </a:p>
          <a:p>
            <a:endParaRPr lang="ru-RU" sz="2800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sz="2800" b="1" u="sng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sz="2800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4000" b="1" u="sng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ЕДИНОГЛАСНО</a:t>
            </a:r>
            <a:endParaRPr lang="ru-RU" sz="4000" b="1" u="sng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3268" r="35566" b="18830"/>
          <a:stretch/>
        </p:blipFill>
        <p:spPr>
          <a:xfrm>
            <a:off x="309811" y="177014"/>
            <a:ext cx="936104" cy="116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18284"/>
            <a:ext cx="898642" cy="11285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8683" y="2102296"/>
            <a:ext cx="1592088" cy="53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5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731</Words>
  <Application>Microsoft Office PowerPoint</Application>
  <PresentationFormat>Экран (4:3)</PresentationFormat>
  <Paragraphs>139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Отчёт о работе  фракции Партии «Единая Россия» в Совете муниципального образования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полугодие2021 года</vt:lpstr>
      <vt:lpstr>Отчёт о работе фракции Партии «Единая Россия»  в Совете муниципального образования  город-курорт Анапа за II полугодие2021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Презентация PowerPoint</vt:lpstr>
      <vt:lpstr>Отчёт о работе фракции Партии «Единая Россия»  в Совете муниципального образования  город-курорт Анапа за II полугодие 2021 года</vt:lpstr>
      <vt:lpstr>Отчёт о работе фракции Партии «Единая Россия»  в Совете муниципального образования  город-курорт Анапа за II полугодие 2021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318 каб</dc:creator>
  <cp:lastModifiedBy>Фалько А.И.</cp:lastModifiedBy>
  <cp:revision>43</cp:revision>
  <dcterms:created xsi:type="dcterms:W3CDTF">2022-01-20T14:28:11Z</dcterms:created>
  <dcterms:modified xsi:type="dcterms:W3CDTF">2022-01-31T07:51:46Z</dcterms:modified>
</cp:coreProperties>
</file>